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0" r:id="rId4"/>
    <p:sldId id="261" r:id="rId5"/>
    <p:sldId id="262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81617"/>
    <a:srgbClr val="B9A1BE"/>
    <a:srgbClr val="371613"/>
    <a:srgbClr val="507566"/>
    <a:srgbClr val="D7A39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0" autoAdjust="0"/>
    <p:restoredTop sz="94660"/>
  </p:normalViewPr>
  <p:slideViewPr>
    <p:cSldViewPr snapToGrid="0">
      <p:cViewPr varScale="1">
        <p:scale>
          <a:sx n="68" d="100"/>
          <a:sy n="68" d="100"/>
        </p:scale>
        <p:origin x="534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1-07-09T02:11:10.690"/>
    </inkml:context>
    <inkml:brush xml:id="br0">
      <inkml:brushProperty name="width" value="0.025" units="cm"/>
      <inkml:brushProperty name="height" value="0.025" units="cm"/>
      <inkml:brushProperty name="ignorePressure" value="1"/>
    </inkml:brush>
  </inkml:definitions>
  <inkml:trace contextRef="#ctx0" brushRef="#br0">1 0,'0'0</inkml:trace>
</inkml:ink>
</file>

<file path=ppt/media/image1.pn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png>
</file>

<file path=ppt/media/image5.jpeg>
</file>

<file path=ppt/media/image6.png>
</file>

<file path=ppt/media/image7.jpg>
</file>

<file path=ppt/media/image8.jpg>
</file>

<file path=ppt/media/image9.jpg>
</file>

<file path=ppt/media/media1.mp3>
</file>

<file path=ppt/media/media2.mp3>
</file>

<file path=ppt/media/media3.mp3>
</file>

<file path=ppt/media/media4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D3359-FB51-4213-8D6F-DAEE2A4EF7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DE7009-FCEA-4A76-9EBF-F51CFF3058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01E692-5E08-44A6-BD10-2EDFE0CF85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30C0D8-C26C-4CA7-8986-431650DD91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2980FE-7D28-4E22-83CB-EA4E1977B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3567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F4DA69-6BC3-4BF3-99FB-2F438410C4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2794C12-E45B-4D7A-AE22-02283F4F90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19EE3-8AD5-40B6-81D5-6F238DE69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17A0C8-81EA-473B-9FBD-B9B9566E8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9C3FF-0E10-45BF-A9C8-5238E9AA0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1260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088F2B-4721-4EDF-8551-3A3D11457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30F06F-8543-4E4D-AC20-F080468276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AFDB37-157A-42F6-826E-A810558AD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41CC6-633D-4D47-A2EE-887576878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E8E02F-945C-409E-BB40-907FB18FB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453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EBE9C-6ED6-415B-B091-A2764242A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C949F2-8CF7-44FA-B60B-D28F10A56C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1BA0CF-09A4-413F-B465-1050A6FF2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E2DFFC-CAB1-4AB9-BCE2-0F85570CF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0EC63C-D861-4B0B-90FE-7BACB8AB3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06509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8DD53C-DD1F-4BB8-B5B0-F7D6844D2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35855C-F8EB-48E0-975C-4E3F02962A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AD238-6760-43B5-82E6-40CD1C34D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9A046E-43AD-4725-B82A-BCBC4ED7B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41AD51-20CA-41A1-A890-52D4A4B88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542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234A02-4F85-4F57-9C83-74B4D0990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306A1F-2F17-4A23-B8B0-ADD047137E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60A422-BE8D-4FCA-994F-AA26EA1DD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D27C74-281C-4490-A1EB-B766B99DB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C3E7BA-4377-499B-89E6-3EFF0CC74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F059E-B96B-45B5-8221-96BBC0C86C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84292-27AB-4DE8-ABD9-C82E6246C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0AE262-DDFE-41BB-964E-68863D08C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47B04-583C-4B97-B2D2-B6736B08AE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EFB776-CA4E-4B0D-BC61-8947F7D693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582FC5-B93C-4A94-80A1-F9328A8C353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0FBF8BE-2903-46C4-A8E3-D005BAEAE9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A093DC-B6E5-4E7C-9619-BB53157F2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B5CE13-97D0-4CC4-B5BF-1013B5607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548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A96C7-98EE-4B9A-9D70-9080744B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2B3794-0E35-438E-8EAF-E1E5668BA1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831CC4-658B-4A64-AFCF-563020741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23CE74-80F7-452E-A522-A9C864F42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76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1B5B7-ADBC-4CCE-8519-06D96AE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34CD85-A1F2-4597-B64C-CF33B6ECF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3A9656-3552-4780-84CA-EBB6473CF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062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F76C04-444F-470B-AB1D-BD7EE6E13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A77EA5-0853-41ED-BF74-09265E3659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412874-2625-4FD4-AB45-65D5BE2B7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58B55-9197-4F06-912D-249232B12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826599-C735-4B75-A462-FE118CA9E6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55C23D-3784-4F1D-B55C-0763B53D6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0044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A8325-9BEE-4895-8AD2-C3B330A6C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A42AAE-A49F-4A00-BD57-F86B2A3A05D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59E215-4289-4EAA-BE87-3D2015F1F7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280059-9953-475D-B422-7B1145FDBB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73D051-26E2-4EE3-B975-C261F96A02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FF012-E432-4F7A-A052-C3E8E58E3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5042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FD7B55-47D5-4A76-B64F-091B7F7A6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8C65A-095A-4E39-8F83-BB69421906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7360F-30C4-44B3-8360-ED7FC5C501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FE747-AFAB-4A9A-86B9-823CD64E9F6D}" type="datetimeFigureOut">
              <a:rPr lang="en-US" smtClean="0"/>
              <a:t>7/10/2021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E7ABC9-6F5C-4FEB-BB14-0691644B6F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FC9FA6-1AF9-48F1-AD24-34789C3A1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228D63-8103-4B26-ACD3-C361DD1D0C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056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DkeGCa7lBNs?feature=oembed" TargetMode="Externa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9.jp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8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7.jpg"/><Relationship Id="rId5" Type="http://schemas.microsoft.com/office/2007/relationships/media" Target="../media/media3.mp3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9.jp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8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7.jpg"/><Relationship Id="rId5" Type="http://schemas.microsoft.com/office/2007/relationships/media" Target="../media/media3.mp3"/><Relationship Id="rId15" Type="http://schemas.openxmlformats.org/officeDocument/2006/relationships/image" Target="../media/image11.png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Relationship Id="rId1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12.jpe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1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10.png"/><Relationship Id="rId5" Type="http://schemas.microsoft.com/office/2007/relationships/media" Target="../media/media3.mp3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mp3"/><Relationship Id="rId13" Type="http://schemas.openxmlformats.org/officeDocument/2006/relationships/image" Target="../media/image13.jpeg"/><Relationship Id="rId3" Type="http://schemas.microsoft.com/office/2007/relationships/media" Target="../media/media2.mp3"/><Relationship Id="rId7" Type="http://schemas.microsoft.com/office/2007/relationships/media" Target="../media/media4.mp3"/><Relationship Id="rId12" Type="http://schemas.openxmlformats.org/officeDocument/2006/relationships/image" Target="../media/image1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audio" Target="../media/media3.mp3"/><Relationship Id="rId11" Type="http://schemas.openxmlformats.org/officeDocument/2006/relationships/image" Target="../media/image10.png"/><Relationship Id="rId5" Type="http://schemas.microsoft.com/office/2007/relationships/media" Target="../media/media3.mp3"/><Relationship Id="rId10" Type="http://schemas.openxmlformats.org/officeDocument/2006/relationships/image" Target="../media/image6.png"/><Relationship Id="rId4" Type="http://schemas.openxmlformats.org/officeDocument/2006/relationships/audio" Target="../media/media2.mp3"/><Relationship Id="rId9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green&#10;&#10;Description automatically generated">
            <a:extLst>
              <a:ext uri="{FF2B5EF4-FFF2-40B4-BE49-F238E27FC236}">
                <a16:creationId xmlns:a16="http://schemas.microsoft.com/office/drawing/2014/main" id="{6419DE22-E545-483B-A0CD-C022FD561ED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503798"/>
            <a:ext cx="12192000" cy="8319247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1505FFC0-F3F3-4DA1-ACFF-3AE0E1926129}"/>
                  </a:ext>
                </a:extLst>
              </p14:cNvPr>
              <p14:cNvContentPartPr/>
              <p14:nvPr/>
            </p14:nvContentPartPr>
            <p14:xfrm>
              <a:off x="11217056" y="11014786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1505FFC0-F3F3-4DA1-ACFF-3AE0E192612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212736" y="11010466"/>
                <a:ext cx="9000" cy="9000"/>
              </a:xfrm>
              <a:prstGeom prst="rect">
                <a:avLst/>
              </a:prstGeom>
            </p:spPr>
          </p:pic>
        </mc:Fallback>
      </mc:AlternateContent>
      <p:pic>
        <p:nvPicPr>
          <p:cNvPr id="24" name="Picture 23">
            <a:extLst>
              <a:ext uri="{FF2B5EF4-FFF2-40B4-BE49-F238E27FC236}">
                <a16:creationId xmlns:a16="http://schemas.microsoft.com/office/drawing/2014/main" id="{F3DA927D-75D7-492F-AA2B-126A12DF07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18186">
            <a:off x="1318457" y="834556"/>
            <a:ext cx="5476875" cy="942975"/>
          </a:xfrm>
          <a:prstGeom prst="rect">
            <a:avLst/>
          </a:prstGeom>
        </p:spPr>
      </p:pic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60DEF4DD-0D1E-4243-8931-81B0B3B89EA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684" y="2870084"/>
            <a:ext cx="3169333" cy="372433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459926-DB89-45E6-B253-620CEEBE7EA1}"/>
              </a:ext>
            </a:extLst>
          </p:cNvPr>
          <p:cNvSpPr>
            <a:spLocks noGrp="1"/>
          </p:cNvSpPr>
          <p:nvPr>
            <p:ph idx="1"/>
          </p:nvPr>
        </p:nvSpPr>
        <p:spPr>
          <a:xfrm rot="21137065">
            <a:off x="2890337" y="4340443"/>
            <a:ext cx="1533662" cy="294071"/>
          </a:xfrm>
        </p:spPr>
        <p:txBody>
          <a:bodyPr>
            <a:norm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Andy Qui Le</a:t>
            </a:r>
          </a:p>
        </p:txBody>
      </p:sp>
      <p:pic>
        <p:nvPicPr>
          <p:cNvPr id="31" name="Online Media 30" title="Sesame Street: Vote Song">
            <a:hlinkClick r:id="" action="ppaction://media"/>
            <a:extLst>
              <a:ext uri="{FF2B5EF4-FFF2-40B4-BE49-F238E27FC236}">
                <a16:creationId xmlns:a16="http://schemas.microsoft.com/office/drawing/2014/main" id="{453EB137-7742-4427-96C1-23D90E82DEBE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8"/>
          <a:stretch>
            <a:fillRect/>
          </a:stretch>
        </p:blipFill>
        <p:spPr>
          <a:xfrm>
            <a:off x="5933027" y="3749748"/>
            <a:ext cx="4536498" cy="2563121"/>
          </a:xfrm>
          <a:prstGeom prst="rect">
            <a:avLst/>
          </a:prstGeom>
        </p:spPr>
      </p:pic>
      <p:sp>
        <p:nvSpPr>
          <p:cNvPr id="34" name="Content Placeholder 4">
            <a:extLst>
              <a:ext uri="{FF2B5EF4-FFF2-40B4-BE49-F238E27FC236}">
                <a16:creationId xmlns:a16="http://schemas.microsoft.com/office/drawing/2014/main" id="{36DC7F5D-CF38-4454-BB63-E25EA98734E2}"/>
              </a:ext>
            </a:extLst>
          </p:cNvPr>
          <p:cNvSpPr txBox="1">
            <a:spLocks/>
          </p:cNvSpPr>
          <p:nvPr/>
        </p:nvSpPr>
        <p:spPr>
          <a:xfrm rot="20285351">
            <a:off x="1757909" y="3339232"/>
            <a:ext cx="1533662" cy="19550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Bradley Hand ITC" panose="03070402050302030203" pitchFamily="66" charset="0"/>
                <a:cs typeface="Cavolini" panose="020B0502040204020203" pitchFamily="66" charset="0"/>
              </a:rPr>
              <a:t>Block Party!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b="1" dirty="0">
                <a:latin typeface="Bradley Hand ITC" panose="03070402050302030203" pitchFamily="66" charset="0"/>
                <a:cs typeface="Cavolini" panose="020B0502040204020203" pitchFamily="66" charset="0"/>
              </a:rPr>
              <a:t>Saturday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800" b="1" dirty="0">
              <a:latin typeface="Bradley Hand ITC" panose="03070402050302030203" pitchFamily="66" charset="0"/>
              <a:cs typeface="Cavolini" panose="020B0502040204020203" pitchFamily="66" charset="0"/>
            </a:endParaRP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endParaRPr lang="en-US" sz="1800" dirty="0">
              <a:latin typeface="Cavolini" panose="020B0502040204020203" pitchFamily="66" charset="0"/>
              <a:cs typeface="Cavolini" panose="020B0502040204020203" pitchFamily="66" charset="0"/>
            </a:endParaRPr>
          </a:p>
        </p:txBody>
      </p:sp>
      <p:sp>
        <p:nvSpPr>
          <p:cNvPr id="35" name="Content Placeholder 4">
            <a:extLst>
              <a:ext uri="{FF2B5EF4-FFF2-40B4-BE49-F238E27FC236}">
                <a16:creationId xmlns:a16="http://schemas.microsoft.com/office/drawing/2014/main" id="{386005E0-BCB7-44AA-BAAE-F6FBC73AFE3F}"/>
              </a:ext>
            </a:extLst>
          </p:cNvPr>
          <p:cNvSpPr txBox="1">
            <a:spLocks/>
          </p:cNvSpPr>
          <p:nvPr/>
        </p:nvSpPr>
        <p:spPr>
          <a:xfrm rot="20820458">
            <a:off x="2796371" y="5093981"/>
            <a:ext cx="1823593" cy="3450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Parker Broadnax</a:t>
            </a:r>
          </a:p>
        </p:txBody>
      </p:sp>
      <p:sp>
        <p:nvSpPr>
          <p:cNvPr id="36" name="Content Placeholder 4">
            <a:extLst>
              <a:ext uri="{FF2B5EF4-FFF2-40B4-BE49-F238E27FC236}">
                <a16:creationId xmlns:a16="http://schemas.microsoft.com/office/drawing/2014/main" id="{4DF994A9-A1A3-4929-8473-C7F5A185C91B}"/>
              </a:ext>
            </a:extLst>
          </p:cNvPr>
          <p:cNvSpPr txBox="1">
            <a:spLocks/>
          </p:cNvSpPr>
          <p:nvPr/>
        </p:nvSpPr>
        <p:spPr>
          <a:xfrm rot="21043522">
            <a:off x="2966130" y="4848238"/>
            <a:ext cx="1533662" cy="300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Lena DS</a:t>
            </a:r>
          </a:p>
        </p:txBody>
      </p:sp>
      <p:sp>
        <p:nvSpPr>
          <p:cNvPr id="37" name="Content Placeholder 4">
            <a:extLst>
              <a:ext uri="{FF2B5EF4-FFF2-40B4-BE49-F238E27FC236}">
                <a16:creationId xmlns:a16="http://schemas.microsoft.com/office/drawing/2014/main" id="{C21E398E-3C78-43BB-82C4-F0567B84746D}"/>
              </a:ext>
            </a:extLst>
          </p:cNvPr>
          <p:cNvSpPr txBox="1">
            <a:spLocks/>
          </p:cNvSpPr>
          <p:nvPr/>
        </p:nvSpPr>
        <p:spPr>
          <a:xfrm rot="21036692">
            <a:off x="2931453" y="4593097"/>
            <a:ext cx="1533662" cy="3160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Faiz Ikramulla</a:t>
            </a:r>
          </a:p>
        </p:txBody>
      </p:sp>
      <p:sp>
        <p:nvSpPr>
          <p:cNvPr id="38" name="Content Placeholder 4">
            <a:extLst>
              <a:ext uri="{FF2B5EF4-FFF2-40B4-BE49-F238E27FC236}">
                <a16:creationId xmlns:a16="http://schemas.microsoft.com/office/drawing/2014/main" id="{D16B10B8-05EA-46C8-95AF-3CBF52919D48}"/>
              </a:ext>
            </a:extLst>
          </p:cNvPr>
          <p:cNvSpPr txBox="1">
            <a:spLocks/>
          </p:cNvSpPr>
          <p:nvPr/>
        </p:nvSpPr>
        <p:spPr>
          <a:xfrm rot="21177191">
            <a:off x="2869357" y="4081052"/>
            <a:ext cx="1533662" cy="3070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b="1" dirty="0">
                <a:latin typeface="Cavolini" panose="020B0502040204020203" pitchFamily="66" charset="0"/>
                <a:cs typeface="Cavolini" panose="020B0502040204020203" pitchFamily="66" charset="0"/>
              </a:rPr>
              <a:t>Marcus Golden</a:t>
            </a:r>
          </a:p>
        </p:txBody>
      </p:sp>
      <p:sp>
        <p:nvSpPr>
          <p:cNvPr id="39" name="Content Placeholder 4">
            <a:extLst>
              <a:ext uri="{FF2B5EF4-FFF2-40B4-BE49-F238E27FC236}">
                <a16:creationId xmlns:a16="http://schemas.microsoft.com/office/drawing/2014/main" id="{D4D2C60E-62EC-480E-8862-0009EEB042CE}"/>
              </a:ext>
            </a:extLst>
          </p:cNvPr>
          <p:cNvSpPr txBox="1">
            <a:spLocks/>
          </p:cNvSpPr>
          <p:nvPr/>
        </p:nvSpPr>
        <p:spPr>
          <a:xfrm rot="21447997">
            <a:off x="2231520" y="4434465"/>
            <a:ext cx="1533662" cy="20484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VOTE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Nove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300" dirty="0">
              <a:latin typeface="Cavolini" panose="020B0502040204020203" pitchFamily="66" charset="0"/>
              <a:cs typeface="Cavolini" panose="020B0502040204020203" pitchFamily="66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300" dirty="0">
                <a:latin typeface="Cavolini" panose="020B0502040204020203" pitchFamily="66" charset="0"/>
                <a:cs typeface="Cavolini" panose="020B0502040204020203" pitchFamily="66" charset="0"/>
              </a:rPr>
              <a:t>Your voice matters!</a:t>
            </a:r>
          </a:p>
        </p:txBody>
      </p:sp>
      <p:sp>
        <p:nvSpPr>
          <p:cNvPr id="40" name="Content Placeholder 4">
            <a:extLst>
              <a:ext uri="{FF2B5EF4-FFF2-40B4-BE49-F238E27FC236}">
                <a16:creationId xmlns:a16="http://schemas.microsoft.com/office/drawing/2014/main" id="{A0927CF3-9F6C-4CB4-8D86-5DC1F4D72966}"/>
              </a:ext>
            </a:extLst>
          </p:cNvPr>
          <p:cNvSpPr txBox="1">
            <a:spLocks/>
          </p:cNvSpPr>
          <p:nvPr/>
        </p:nvSpPr>
        <p:spPr>
          <a:xfrm rot="21311558">
            <a:off x="2941337" y="3827661"/>
            <a:ext cx="1533662" cy="3432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300" b="1" dirty="0">
                <a:latin typeface="Cavolini" panose="020B0502040204020203" pitchFamily="66" charset="0"/>
                <a:cs typeface="Cavolini" panose="020B0502040204020203" pitchFamily="66" charset="0"/>
              </a:rPr>
              <a:t>Charlie Dey</a:t>
            </a:r>
          </a:p>
        </p:txBody>
      </p:sp>
      <p:sp>
        <p:nvSpPr>
          <p:cNvPr id="41" name="Content Placeholder 4">
            <a:extLst>
              <a:ext uri="{FF2B5EF4-FFF2-40B4-BE49-F238E27FC236}">
                <a16:creationId xmlns:a16="http://schemas.microsoft.com/office/drawing/2014/main" id="{E31D3F3D-FC54-4B75-A864-FFB7F8ED0FBF}"/>
              </a:ext>
            </a:extLst>
          </p:cNvPr>
          <p:cNvSpPr txBox="1">
            <a:spLocks/>
          </p:cNvSpPr>
          <p:nvPr/>
        </p:nvSpPr>
        <p:spPr>
          <a:xfrm rot="21177440">
            <a:off x="2929937" y="3456561"/>
            <a:ext cx="1533662" cy="3585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1300" u="sng" dirty="0">
                <a:latin typeface="Cavolini" panose="020B0502040204020203" pitchFamily="66" charset="0"/>
                <a:cs typeface="Cavolini" panose="020B0502040204020203" pitchFamily="66" charset="0"/>
              </a:rPr>
              <a:t>Neighbors List</a:t>
            </a:r>
          </a:p>
        </p:txBody>
      </p:sp>
      <p:sp>
        <p:nvSpPr>
          <p:cNvPr id="15" name="Content Placeholder 4">
            <a:extLst>
              <a:ext uri="{FF2B5EF4-FFF2-40B4-BE49-F238E27FC236}">
                <a16:creationId xmlns:a16="http://schemas.microsoft.com/office/drawing/2014/main" id="{87F28C21-992C-458F-ACC7-72BC8713F01F}"/>
              </a:ext>
            </a:extLst>
          </p:cNvPr>
          <p:cNvSpPr txBox="1">
            <a:spLocks/>
          </p:cNvSpPr>
          <p:nvPr/>
        </p:nvSpPr>
        <p:spPr>
          <a:xfrm rot="20820458">
            <a:off x="2830393" y="5360677"/>
            <a:ext cx="1823593" cy="34502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sz="1400" dirty="0">
                <a:latin typeface="Cavolini" panose="020B0502040204020203" pitchFamily="66" charset="0"/>
                <a:cs typeface="Cavolini" panose="020B0502040204020203" pitchFamily="66" charset="0"/>
              </a:rPr>
              <a:t>Ayomide Okuleye</a:t>
            </a:r>
          </a:p>
        </p:txBody>
      </p:sp>
    </p:spTree>
    <p:extLst>
      <p:ext uri="{BB962C8B-B14F-4D97-AF65-F5344CB8AC3E}">
        <p14:creationId xmlns:p14="http://schemas.microsoft.com/office/powerpoint/2010/main" val="2557774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0A796694-FD70-428B-BCAE-5F1123B093A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4" t="15557" r="14220" b="15019"/>
          <a:stretch/>
        </p:blipFill>
        <p:spPr>
          <a:xfrm>
            <a:off x="316975" y="3071091"/>
            <a:ext cx="1873706" cy="238058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5663-8ADD-4829-A64F-DDB75A4F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8683" y="2873724"/>
            <a:ext cx="6076612" cy="170752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 Starting prototype of the voter      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simulation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38E84E-B0BA-4B6B-956A-E9C9C4975103}"/>
              </a:ext>
            </a:extLst>
          </p:cNvPr>
          <p:cNvSpPr txBox="1">
            <a:spLocks/>
          </p:cNvSpPr>
          <p:nvPr/>
        </p:nvSpPr>
        <p:spPr>
          <a:xfrm>
            <a:off x="2258683" y="4017938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 Acquire data sets to work with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C684FDB-B27C-4FBE-BB4A-4F1398C72009}"/>
              </a:ext>
            </a:extLst>
          </p:cNvPr>
          <p:cNvSpPr txBox="1">
            <a:spLocks/>
          </p:cNvSpPr>
          <p:nvPr/>
        </p:nvSpPr>
        <p:spPr>
          <a:xfrm>
            <a:off x="2228541" y="5054128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 Project plan mapped out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B6B19B-71D4-436A-8A34-0C4E06A6F6A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t="17269" r="13646" b="14159"/>
          <a:stretch/>
        </p:blipFill>
        <p:spPr>
          <a:xfrm>
            <a:off x="308008" y="312320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68751F00-E7BF-4AEA-88EB-B071DD46FCF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1" t="17175" r="13873" b="14253"/>
          <a:stretch/>
        </p:blipFill>
        <p:spPr>
          <a:xfrm>
            <a:off x="308008" y="310036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Goal: An evaluation tool to assess for fair voter districting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9996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pic>
        <p:nvPicPr>
          <p:cNvPr id="11" name="Picture 10" descr="A picture containing text&#10;&#10;Description automatically generated">
            <a:extLst>
              <a:ext uri="{FF2B5EF4-FFF2-40B4-BE49-F238E27FC236}">
                <a16:creationId xmlns:a16="http://schemas.microsoft.com/office/drawing/2014/main" id="{0A796694-FD70-428B-BCAE-5F1123B093AC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974" t="15557" r="14220" b="15019"/>
          <a:stretch/>
        </p:blipFill>
        <p:spPr>
          <a:xfrm>
            <a:off x="316975" y="3071091"/>
            <a:ext cx="1873706" cy="238058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45663-8ADD-4829-A64F-DDB75A4FE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58683" y="2873724"/>
            <a:ext cx="6076612" cy="1707522"/>
          </a:xfrm>
          <a:noFill/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1. 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Finishing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prototype of the voter      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simulation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38E84E-B0BA-4B6B-956A-E9C9C4975103}"/>
              </a:ext>
            </a:extLst>
          </p:cNvPr>
          <p:cNvSpPr txBox="1">
            <a:spLocks/>
          </p:cNvSpPr>
          <p:nvPr/>
        </p:nvSpPr>
        <p:spPr>
          <a:xfrm>
            <a:off x="2249715" y="3736375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2. 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Clean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our data sets 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C684FDB-B27C-4FBE-BB4A-4F1398C72009}"/>
              </a:ext>
            </a:extLst>
          </p:cNvPr>
          <p:cNvSpPr txBox="1">
            <a:spLocks/>
          </p:cNvSpPr>
          <p:nvPr/>
        </p:nvSpPr>
        <p:spPr>
          <a:xfrm>
            <a:off x="2267651" y="4389392"/>
            <a:ext cx="6076612" cy="1599499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3.  Project plan </a:t>
            </a:r>
            <a:r>
              <a:rPr lang="en-US" sz="3200" b="1" dirty="0">
                <a:ln w="0"/>
                <a:solidFill>
                  <a:schemeClr val="accent4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revised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mapped</a:t>
            </a:r>
            <a:b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</a:b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    out (3</a:t>
            </a:r>
            <a:r>
              <a:rPr lang="en-US" sz="3200" b="1" baseline="30000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rd</a:t>
            </a:r>
            <a:r>
              <a:rPr lang="en-US" sz="3200" b="1" dirty="0">
                <a:ln w="0"/>
                <a:solidFill>
                  <a:schemeClr val="bg1"/>
                </a:solidFill>
                <a:effectLst>
                  <a:glow rad="88900">
                    <a:srgbClr val="507566"/>
                  </a:glow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time)</a:t>
            </a:r>
          </a:p>
        </p:txBody>
      </p:sp>
      <p:pic>
        <p:nvPicPr>
          <p:cNvPr id="12" name="Picture 11" descr="A screenshot of a video game&#10;&#10;Description automatically generated">
            <a:extLst>
              <a:ext uri="{FF2B5EF4-FFF2-40B4-BE49-F238E27FC236}">
                <a16:creationId xmlns:a16="http://schemas.microsoft.com/office/drawing/2014/main" id="{4EB6B19B-71D4-436A-8A34-0C4E06A6F6AF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547" t="17269" r="13646" b="14159"/>
          <a:stretch/>
        </p:blipFill>
        <p:spPr>
          <a:xfrm>
            <a:off x="308008" y="312320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pic>
        <p:nvPicPr>
          <p:cNvPr id="7" name="Picture 6" descr="A picture containing logo&#10;&#10;Description automatically generated">
            <a:extLst>
              <a:ext uri="{FF2B5EF4-FFF2-40B4-BE49-F238E27FC236}">
                <a16:creationId xmlns:a16="http://schemas.microsoft.com/office/drawing/2014/main" id="{68751F00-E7BF-4AEA-88EB-B071DD46FCF9}"/>
              </a:ext>
            </a:extLst>
          </p:cNvPr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321" t="17175" r="13873" b="14253"/>
          <a:stretch/>
        </p:blipFill>
        <p:spPr>
          <a:xfrm>
            <a:off x="308008" y="3100361"/>
            <a:ext cx="1873705" cy="2351315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Goal: An evaluation tool to assess for fair voter districting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5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462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  <p:bldLst>
      <p:bldP spid="3" grpId="0" build="p"/>
      <p:bldP spid="9" grpId="0"/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2102316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Visualization 2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7AD1933-3AE2-48B7-BA66-C443AD4D4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81" y="2843487"/>
            <a:ext cx="7637677" cy="3608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434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green door on a building&#10;&#10;Description automatically generated with low confidence">
            <a:extLst>
              <a:ext uri="{FF2B5EF4-FFF2-40B4-BE49-F238E27FC236}">
                <a16:creationId xmlns:a16="http://schemas.microsoft.com/office/drawing/2014/main" id="{86A3C8AC-660C-42D9-B232-567222FF0EF5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alphaModFix amt="9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44" r="5667"/>
          <a:stretch/>
        </p:blipFill>
        <p:spPr>
          <a:xfrm>
            <a:off x="-1" y="0"/>
            <a:ext cx="12188803" cy="6858000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53356F91-F0D3-4164-A11C-65C4A761C310}"/>
              </a:ext>
            </a:extLst>
          </p:cNvPr>
          <p:cNvGrpSpPr/>
          <p:nvPr/>
        </p:nvGrpSpPr>
        <p:grpSpPr>
          <a:xfrm>
            <a:off x="2520013" y="343690"/>
            <a:ext cx="7252607" cy="1607104"/>
            <a:chOff x="838200" y="55233"/>
            <a:chExt cx="7252607" cy="1607104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EA152CAD-A0E8-4D7C-B8CA-1F219EA51C3F}"/>
                </a:ext>
              </a:extLst>
            </p:cNvPr>
            <p:cNvSpPr/>
            <p:nvPr/>
          </p:nvSpPr>
          <p:spPr>
            <a:xfrm>
              <a:off x="3484789" y="55233"/>
              <a:ext cx="1959428" cy="1542779"/>
            </a:xfrm>
            <a:prstGeom prst="ellipse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DE519246-6BF0-434C-9BF7-F33B187624AF}"/>
                </a:ext>
              </a:extLst>
            </p:cNvPr>
            <p:cNvSpPr/>
            <p:nvPr/>
          </p:nvSpPr>
          <p:spPr>
            <a:xfrm>
              <a:off x="838200" y="469446"/>
              <a:ext cx="7252607" cy="1192891"/>
            </a:xfrm>
            <a:prstGeom prst="roundRect">
              <a:avLst/>
            </a:prstGeom>
            <a:solidFill>
              <a:srgbClr val="00B050"/>
            </a:solidFill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5" name="Picture 4" descr="A person wearing a costume&#10;&#10;Description automatically generated with medium confidence">
            <a:extLst>
              <a:ext uri="{FF2B5EF4-FFF2-40B4-BE49-F238E27FC236}">
                <a16:creationId xmlns:a16="http://schemas.microsoft.com/office/drawing/2014/main" id="{F16EA0EF-E3F6-45D3-A3AC-4D269EBB9B5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7214549" y="3071091"/>
            <a:ext cx="4974254" cy="379915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0120C53-101E-4BD8-9D1C-83355C6DAD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37258" y="699866"/>
            <a:ext cx="10515600" cy="1325563"/>
          </a:xfrm>
        </p:spPr>
        <p:txBody>
          <a:bodyPr/>
          <a:lstStyle/>
          <a:p>
            <a:r>
              <a:rPr lang="en-US" b="1" dirty="0">
                <a:solidFill>
                  <a:schemeClr val="bg1"/>
                </a:solidFill>
              </a:rPr>
              <a:t>Sesame Street Neighbor’s Tasks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9A98E9AF-9021-4C60-9D23-47FD188981DB}"/>
              </a:ext>
            </a:extLst>
          </p:cNvPr>
          <p:cNvSpPr txBox="1">
            <a:spLocks/>
          </p:cNvSpPr>
          <p:nvPr/>
        </p:nvSpPr>
        <p:spPr>
          <a:xfrm>
            <a:off x="5688219" y="337610"/>
            <a:ext cx="849086" cy="5099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>
                <a:solidFill>
                  <a:schemeClr val="bg1"/>
                </a:solidFill>
              </a:rPr>
              <a:t>1 2 3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ECD701D-363C-4871-B792-05990D50F7B4}"/>
              </a:ext>
            </a:extLst>
          </p:cNvPr>
          <p:cNvSpPr txBox="1">
            <a:spLocks/>
          </p:cNvSpPr>
          <p:nvPr/>
        </p:nvSpPr>
        <p:spPr>
          <a:xfrm>
            <a:off x="308008" y="1853724"/>
            <a:ext cx="11211114" cy="664284"/>
          </a:xfrm>
          <a:prstGeom prst="rect">
            <a:avLst/>
          </a:prstGeom>
          <a:noFill/>
          <a:effectLst>
            <a:softEdge rad="0"/>
          </a:effectLst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3600" b="1" dirty="0">
                <a:ln w="0"/>
                <a:solidFill>
                  <a:schemeClr val="bg1"/>
                </a:solidFill>
                <a:effectLst>
                  <a:glow rad="88900">
                    <a:srgbClr val="381617"/>
                  </a:glow>
                  <a:outerShdw blurRad="38100" dist="19050" dir="2700000" algn="tl" rotWithShape="0">
                    <a:srgbClr val="371613"/>
                  </a:outerShdw>
                </a:effectLst>
              </a:rPr>
              <a:t>Visualization 1</a:t>
            </a:r>
          </a:p>
        </p:txBody>
      </p:sp>
      <p:pic>
        <p:nvPicPr>
          <p:cNvPr id="21" name="laughing">
            <a:hlinkClick r:id="" action="ppaction://media"/>
            <a:extLst>
              <a:ext uri="{FF2B5EF4-FFF2-40B4-BE49-F238E27FC236}">
                <a16:creationId xmlns:a16="http://schemas.microsoft.com/office/drawing/2014/main" id="{426D096D-9868-4668-833F-70DA66BFA1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7" y="6391476"/>
            <a:ext cx="406400" cy="406400"/>
          </a:xfrm>
          <a:prstGeom prst="rect">
            <a:avLst/>
          </a:prstGeom>
        </p:spPr>
      </p:pic>
      <p:pic>
        <p:nvPicPr>
          <p:cNvPr id="22" name="1">
            <a:hlinkClick r:id="" action="ppaction://media"/>
            <a:extLst>
              <a:ext uri="{FF2B5EF4-FFF2-40B4-BE49-F238E27FC236}">
                <a16:creationId xmlns:a16="http://schemas.microsoft.com/office/drawing/2014/main" id="{9845BEB5-08E6-4AEA-AE3D-D756BBAFC7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3" name="2">
            <a:hlinkClick r:id="" action="ppaction://media"/>
            <a:extLst>
              <a:ext uri="{FF2B5EF4-FFF2-40B4-BE49-F238E27FC236}">
                <a16:creationId xmlns:a16="http://schemas.microsoft.com/office/drawing/2014/main" id="{08F00DE3-32B1-4E12-93E9-CDF40FD9264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4176"/>
            <a:ext cx="406400" cy="406400"/>
          </a:xfrm>
          <a:prstGeom prst="rect">
            <a:avLst/>
          </a:prstGeom>
        </p:spPr>
      </p:pic>
      <p:pic>
        <p:nvPicPr>
          <p:cNvPr id="24" name="3">
            <a:hlinkClick r:id="" action="ppaction://media"/>
            <a:extLst>
              <a:ext uri="{FF2B5EF4-FFF2-40B4-BE49-F238E27FC236}">
                <a16:creationId xmlns:a16="http://schemas.microsoft.com/office/drawing/2014/main" id="{5F11C2A2-CFD2-47E3-A506-8F4508450D79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691716" y="6400674"/>
            <a:ext cx="406400" cy="406400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AA0112DE-F763-42E7-B977-90F23281A6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7480" y="2404227"/>
            <a:ext cx="5773147" cy="44660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83044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9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4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05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114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</TotalTime>
  <Words>134</Words>
  <Application>Microsoft Office PowerPoint</Application>
  <PresentationFormat>Widescreen</PresentationFormat>
  <Paragraphs>34</Paragraphs>
  <Slides>5</Slides>
  <Notes>0</Notes>
  <HiddenSlides>0</HiddenSlides>
  <MMClips>17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Bradley Hand ITC</vt:lpstr>
      <vt:lpstr>Calibri</vt:lpstr>
      <vt:lpstr>Calibri Light</vt:lpstr>
      <vt:lpstr>Cavolini</vt:lpstr>
      <vt:lpstr>Office Theme</vt:lpstr>
      <vt:lpstr>PowerPoint Presentation</vt:lpstr>
      <vt:lpstr>Sesame Street Neighbor’s Tasks</vt:lpstr>
      <vt:lpstr>Sesame Street Neighbor’s Tasks</vt:lpstr>
      <vt:lpstr>Sesame Street Neighbor’s Tasks</vt:lpstr>
      <vt:lpstr>Sesame Street Neighbor’s Tasks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Coker, Helena Ruth</dc:creator>
  <cp:lastModifiedBy>Ikramulla, Faiz</cp:lastModifiedBy>
  <cp:revision>27</cp:revision>
  <dcterms:created xsi:type="dcterms:W3CDTF">2021-07-09T00:30:27Z</dcterms:created>
  <dcterms:modified xsi:type="dcterms:W3CDTF">2021-07-10T21:54:11Z</dcterms:modified>
</cp:coreProperties>
</file>

<file path=docProps/thumbnail.jpeg>
</file>